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709" r:id="rId4"/>
    <p:sldMasterId id="2147483733" r:id="rId5"/>
  </p:sldMasterIdLst>
  <p:notesMasterIdLst>
    <p:notesMasterId r:id="rId48"/>
  </p:notesMasterIdLst>
  <p:handoutMasterIdLst>
    <p:handoutMasterId r:id="rId49"/>
  </p:handoutMasterIdLst>
  <p:sldIdLst>
    <p:sldId id="331" r:id="rId6"/>
    <p:sldId id="323" r:id="rId7"/>
    <p:sldId id="334" r:id="rId8"/>
    <p:sldId id="335" r:id="rId9"/>
    <p:sldId id="258" r:id="rId10"/>
    <p:sldId id="329" r:id="rId11"/>
    <p:sldId id="343" r:id="rId12"/>
    <p:sldId id="344" r:id="rId13"/>
    <p:sldId id="345" r:id="rId14"/>
    <p:sldId id="352" r:id="rId15"/>
    <p:sldId id="342" r:id="rId16"/>
    <p:sldId id="257" r:id="rId17"/>
    <p:sldId id="260" r:id="rId18"/>
    <p:sldId id="341" r:id="rId19"/>
    <p:sldId id="336" r:id="rId20"/>
    <p:sldId id="340" r:id="rId21"/>
    <p:sldId id="339" r:id="rId22"/>
    <p:sldId id="338" r:id="rId23"/>
    <p:sldId id="337" r:id="rId24"/>
    <p:sldId id="262" r:id="rId25"/>
    <p:sldId id="325" r:id="rId26"/>
    <p:sldId id="346" r:id="rId27"/>
    <p:sldId id="349" r:id="rId28"/>
    <p:sldId id="322" r:id="rId29"/>
    <p:sldId id="350" r:id="rId30"/>
    <p:sldId id="348" r:id="rId31"/>
    <p:sldId id="324" r:id="rId32"/>
    <p:sldId id="332" r:id="rId33"/>
    <p:sldId id="351" r:id="rId34"/>
    <p:sldId id="269" r:id="rId35"/>
    <p:sldId id="273" r:id="rId36"/>
    <p:sldId id="347" r:id="rId37"/>
    <p:sldId id="274" r:id="rId38"/>
    <p:sldId id="318" r:id="rId39"/>
    <p:sldId id="333" r:id="rId40"/>
    <p:sldId id="264" r:id="rId41"/>
    <p:sldId id="319" r:id="rId42"/>
    <p:sldId id="265" r:id="rId43"/>
    <p:sldId id="320" r:id="rId44"/>
    <p:sldId id="321" r:id="rId45"/>
    <p:sldId id="275" r:id="rId46"/>
    <p:sldId id="277" r:id="rId47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0367" y="1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D21371B3-7A99-4866-8C0B-BCB4BD7F54E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78470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0367" y="9478470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78D850D2-CC69-479E-A8CB-58F0DA985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8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6" y="0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FA05F07E-3180-4047-B581-13819041DFE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9" tIns="46314" rIns="92629" bIns="463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8"/>
            <a:ext cx="5467350" cy="4490562"/>
          </a:xfrm>
          <a:prstGeom prst="rect">
            <a:avLst/>
          </a:prstGeom>
        </p:spPr>
        <p:txBody>
          <a:bodyPr vert="horz" lIns="92629" tIns="46314" rIns="92629" bIns="463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6" y="9478342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168DF5E7-BD2F-4BFE-A863-E802EED72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6525"/>
            <a:ext cx="2895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921105-C94B-44E4-BF55-3568B1EF0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5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70602-0116-496C-BBE9-9EFC3434D81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0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44D22-A628-421F-8B50-B48014773D50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7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3BEE2-02AF-475D-A721-EE7D6B4BF90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5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CA0AA-B477-414E-A638-4E5311FB9452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2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9B21C-F158-49FE-802C-E2BF3C14FC8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6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0A573-8D0E-41C2-8791-0D7D11BE40C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5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71352-3B19-4173-B33B-3B3E2769761B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8B5C5-7FC2-49C7-BCEA-63DBB2B15C9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8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F518E-6CC0-4E3E-988E-367847D6B9D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D7A0-0D3C-43D4-B32B-9065A16035FA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24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6525"/>
            <a:ext cx="2895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921105-C94B-44E4-BF55-3568B1EF0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99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70602-0116-496C-BBE9-9EFC3434D81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92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44D22-A628-421F-8B50-B48014773D50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89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3BEE2-02AF-475D-A721-EE7D6B4BF90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92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CA0AA-B477-414E-A638-4E5311FB9452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51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9B21C-F158-49FE-802C-E2BF3C14FC8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51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0A573-8D0E-41C2-8791-0D7D11BE40C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71352-3B19-4173-B33B-3B3E2769761B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67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8B5C5-7FC2-49C7-BCEA-63DBB2B15C9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60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F518E-6CC0-4E3E-988E-367847D6B9D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D7A0-0D3C-43D4-B32B-9065A16035FA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6525"/>
            <a:ext cx="2895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921105-C94B-44E4-BF55-3568B1EF0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43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70602-0116-496C-BBE9-9EFC3434D81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42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44D22-A628-421F-8B50-B48014773D50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56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3BEE2-02AF-475D-A721-EE7D6B4BF90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42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CA0AA-B477-414E-A638-4E5311FB9452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9B21C-F158-49FE-802C-E2BF3C14FC8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0A573-8D0E-41C2-8791-0D7D11BE40C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35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71352-3B19-4173-B33B-3B3E2769761B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01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8B5C5-7FC2-49C7-BCEA-63DBB2B15C9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47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F518E-6CC0-4E3E-988E-367847D6B9D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85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D7A0-0D3C-43D4-B32B-9065A16035FA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44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31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9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90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68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9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6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04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96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64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2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2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B0724F-C6D0-4B22-915B-F494B62EC6A7}" type="slidenum">
              <a:rPr lang="en-US">
                <a:solidFill>
                  <a:srgbClr val="19426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3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3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B0724F-C6D0-4B22-915B-F494B62EC6A7}" type="slidenum">
              <a:rPr lang="en-US">
                <a:solidFill>
                  <a:srgbClr val="19426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3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18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B0724F-C6D0-4B22-915B-F494B62EC6A7}" type="slidenum">
              <a:rPr lang="en-US">
                <a:solidFill>
                  <a:srgbClr val="19426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3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24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/>
          <a:srcRect l="6905" r="8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1500" y="195263"/>
            <a:ext cx="3432175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pic>
        <p:nvPicPr>
          <p:cNvPr id="17" name="Picture 5" descr="C:\Users\User\Desktop\бренд\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33CC">
                <a:tint val="45000"/>
                <a:satMod val="400000"/>
              </a:srgbClr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7978588" y="384789"/>
            <a:ext cx="1021977" cy="87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35689" y="893224"/>
            <a:ext cx="8353887" cy="73977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Лекция №1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«Введение в финансовый рынок»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07571" y="1700808"/>
            <a:ext cx="8128858" cy="453578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3200" b="1" dirty="0">
                <a:solidFill>
                  <a:srgbClr val="002060"/>
                </a:solidFill>
              </a:rPr>
              <a:t>1.	Основные понятия и структура финансового рынка.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3200" b="1" dirty="0">
                <a:solidFill>
                  <a:srgbClr val="002060"/>
                </a:solidFill>
              </a:rPr>
              <a:t>2.	Виды и классификация финансовых инструментов.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3200" b="1" dirty="0">
                <a:solidFill>
                  <a:srgbClr val="002060"/>
                </a:solidFill>
              </a:rPr>
              <a:t>3.	Функции финансового рынка и механизм его функционирования.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3200" b="1" dirty="0">
                <a:solidFill>
                  <a:srgbClr val="002060"/>
                </a:solidFill>
              </a:rPr>
              <a:t>4.	Тенденции развития финансовых рынков.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" y="112488"/>
            <a:ext cx="8998476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9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34936"/>
            <a:ext cx="8179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производных финансовых инструментов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рынок, на котором сделки исполняются в будущем - через определенный срок после даты их заключения, как правило, составляющий от нескольких месяцев до нескольких лет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сделок на таком рынке являются производные финансовые инструменты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деривативы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13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0262" y="3212976"/>
            <a:ext cx="502607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Сегментация финансового рынка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98" y="58316"/>
            <a:ext cx="4752528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видам активов, которые на нем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обращаются: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</a:rPr>
              <a:t>валютный рынок;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/>
              </a:rPr>
              <a:t>- фондовый рынок;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/>
              </a:rPr>
              <a:t>- рынок страховых услуг и пенсионных накоплений;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/>
              </a:rPr>
              <a:t>- кредитный рынок;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/>
              </a:rPr>
              <a:t>- срочный рынок;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/>
              </a:rPr>
              <a:t>- рынок драгоценных металлов.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0316" y="59482"/>
            <a:ext cx="3744416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срокам существования финансовых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инструментов: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капиталов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278" y="4477816"/>
            <a:ext cx="4488736" cy="19598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развитости: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азвитый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развивающийся (формирующийся)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6300" y="4493468"/>
            <a:ext cx="3888432" cy="1944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организации торговли: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аукционный ;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дилерский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084168" y="2650604"/>
            <a:ext cx="0" cy="5623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211960" y="2650604"/>
            <a:ext cx="0" cy="5623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4168" y="4005064"/>
            <a:ext cx="0" cy="47275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11960" y="4005064"/>
            <a:ext cx="0" cy="488404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 рынок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рынок, на котором осуществляются сделки, объектом которых является валюта (как национальная, так и иностранная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валютного рынка: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коммерческие и инвестиционные банки;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институциональные инвесторы;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центральные банки;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международные организации;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транснациональные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 рынок отличается от других рынков тем, что он: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самый большой объем торгов;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самая высокая скорость движения денежных средств;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низкие издержки на проведение сделок.</a:t>
            </a:r>
          </a:p>
          <a:p>
            <a:pPr marL="457200" indent="-457200" algn="just">
              <a:buFontTx/>
              <a:buChar char="-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1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рынок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рынок, объектом экономических отношений на котором выступают денежные средства, предоставляемые на условиях срочности, платности и возвратности.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рынок представлен банковским сектором, который: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мобилизует свободные денежные средства;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кредитные операции.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кредитного рынка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микрофинансовые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представляющие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организации финансовой взаимопомощи, представляющие заемные средства своим членам.</a:t>
            </a:r>
          </a:p>
        </p:txBody>
      </p:sp>
    </p:spTree>
    <p:extLst>
      <p:ext uri="{BB962C8B-B14F-4D97-AF65-F5344CB8AC3E}">
        <p14:creationId xmlns:p14="http://schemas.microsoft.com/office/powerpoint/2010/main" val="32020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ценных бумаг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рынок, на котором происходит перераспределение временно свободных денежных ресурсов на основе использования формализованных финансовых инструментов – ценных бумаг, и предоставление финансовых услуг, связанных с ценными бумагами.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рынок составляет наиболее значительную часть финансового рынка по стоимости капитала, который представлен ценными бумагами.</a:t>
            </a:r>
          </a:p>
        </p:txBody>
      </p:sp>
    </p:spTree>
    <p:extLst>
      <p:ext uri="{BB962C8B-B14F-4D97-AF65-F5344CB8AC3E}">
        <p14:creationId xmlns:p14="http://schemas.microsoft.com/office/powerpoint/2010/main" val="583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51179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рынок и рынок пенсионных накоплений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рынок, товаром на котором выступает страховой продукт, точнее, страховая услуга (продавец – страховая организация,  покупатель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физические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юридические лица, государства). Риск перекладывается с покупателя на продавца за денежное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пенсионных накоплений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рынок, на котором товаром выступают услуги по пенсионному обеспечению и страхованию.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участниками рынка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пенсионных накоплений 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являются: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негосударственные пенсионные фонды (НПФ);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Пенсионный фонд Российской Федерации;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потребители услуг.</a:t>
            </a:r>
          </a:p>
        </p:txBody>
      </p:sp>
    </p:spTree>
    <p:extLst>
      <p:ext uri="{BB962C8B-B14F-4D97-AF65-F5344CB8AC3E}">
        <p14:creationId xmlns:p14="http://schemas.microsoft.com/office/powerpoint/2010/main" val="4796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58846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драгоценных металлов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сегмент финансового рынка, объектом сделок на котором выступает особый товар – драгоценные металлы (золото, серебро, платину и металлы платиновой группы).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Отличительная черта рынка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его независимость от состояния экономики отдельной страны, финансового положения какой-либо компании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рынка являются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Банк России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2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Коммерческие банки;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Биржи драгоценных металлов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Поставщики;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Потребители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Инвесторы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Инвестировать в драгоценные металлы можно путем: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покупки драгоценных металлов в форме слитков;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приобретения монет из драгоценных металлов;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открытия обезличенных металлических счетов (ОМС) в золоте, серебре, платине, палладии.</a:t>
            </a:r>
          </a:p>
        </p:txBody>
      </p:sp>
    </p:spTree>
    <p:extLst>
      <p:ext uri="{BB962C8B-B14F-4D97-AF65-F5344CB8AC3E}">
        <p14:creationId xmlns:p14="http://schemas.microsoft.com/office/powerpoint/2010/main" val="42390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24744"/>
            <a:ext cx="8784976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Дилерские рынки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используются как на бирже, так и вне биржевых торгов. Дилер устанавливает цены покупки и продажи актива, которые являются твердыми и не подлежат обсуждению со стороны покупателя.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аукционных рынках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цены могут меняться и определяются в ходе аукциона.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76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82704"/>
            <a:ext cx="655272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модели финансовых рынков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:</a:t>
            </a:r>
            <a:endParaRPr lang="ru-RU" sz="3200" b="1" dirty="0"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0894" y="3323583"/>
            <a:ext cx="4055082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/>
                <a:ea typeface="Calibri"/>
                <a:cs typeface="Times New Roman"/>
              </a:rPr>
              <a:t>Основанные на банках (инсайдерская,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немецкая)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3336776"/>
            <a:ext cx="3816424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/>
                <a:ea typeface="Calibri"/>
                <a:cs typeface="Times New Roman"/>
              </a:rPr>
              <a:t>Основанные на рынке ценных бумаг (аутсайдерская,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английская)</a:t>
            </a:r>
            <a:endParaRPr lang="ru-RU" sz="2400" b="1" dirty="0"/>
          </a:p>
        </p:txBody>
      </p:sp>
      <p:sp>
        <p:nvSpPr>
          <p:cNvPr id="5" name="Стрелка вниз 4"/>
          <p:cNvSpPr/>
          <p:nvPr/>
        </p:nvSpPr>
        <p:spPr>
          <a:xfrm rot="1228506">
            <a:off x="2384751" y="2615893"/>
            <a:ext cx="10081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098596">
            <a:off x="6049715" y="2561061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228397"/>
            <a:ext cx="8352928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рынок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рынок, на котором осуществляется перераспределение свободных денежных капиталов и сбережений между различными субъектами экономики путем совершения сделок с финансовыми активами. В качестве финансовых активов выступают национальная и иностранная валюты в наличной форме и в виде остатков на банковских счетах, а также золото, ценные бумаги и производные финансовые инструменты.</a:t>
            </a:r>
          </a:p>
        </p:txBody>
      </p:sp>
    </p:spTree>
    <p:extLst>
      <p:ext uri="{BB962C8B-B14F-4D97-AF65-F5344CB8AC3E}">
        <p14:creationId xmlns:p14="http://schemas.microsoft.com/office/powerpoint/2010/main" val="2341406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43512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Банковская модель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система, ориентированная на банковское финансирование.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черты: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функцию финансовых посредников (брокеров, дилеров) выполняют коммерческие банки;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преобладает долговое финансирование компаний через механизмы кредитования;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значительная доля собственности сосредоточена в руках группы лиц;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дополнительное размещение бумаг носит закрытый характер;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большее значение в составе акционерных капиталов имеют контрольные пакеты и вертикальные участия;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небольшое количество розничных акционеров (владеющих менее 1% капитала) и представляющих их институтов коллективного инвестирования в структуре собственности.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698" y="266596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Небанковская модель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система, ориентированная на рынок ценных бумаг и систему институциональных инвесторов.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Основные черты: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функцию финансовых посредников на рынке ценных бумаг выполняют небанковские финансовые институты, компании по ценным бумагам;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банкам и их дочерним компаниями запрещено осуществлять операции для клиентов на рынке ценных бумаг;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ценные бумаги размещаются в основном через биржевые механизмы во владении множества мелких собственников;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структура собственности на акции – розничная, более половины акционерного капитала находится в руках мелких частных инвесторов;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развитость бирж как рынков, где происходит обмен финансовыми активами между частными инвесторами;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преобладание рынков акций над долговыми обязательствами в структуре финансирования компаний.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931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698" y="266596"/>
            <a:ext cx="88569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Исламская модель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особо подчеркивает преимущество этических ценностей перед материальными, экономическими благами. Возникновение этой системы связано с появлением в середине − конце XX века у арабских стран значительных доходов от экспорта нефти.</a:t>
            </a:r>
          </a:p>
          <a:p>
            <a:pPr indent="450215" algn="just">
              <a:spcAft>
                <a:spcPts val="0"/>
              </a:spcAft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Основные черты:</a:t>
            </a:r>
          </a:p>
          <a:p>
            <a:pPr indent="450215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- запрет на взимание процентов;</a:t>
            </a:r>
          </a:p>
          <a:p>
            <a:pPr indent="450215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- запрет на инвестирование средств в бизнес, связанный с азартными играми, или, например, производство алкоголя;</a:t>
            </a:r>
          </a:p>
          <a:p>
            <a:pPr indent="450215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- запрет на спекуляцию в любых формах, отсутствие рынка производных финансовых инструментов;</a:t>
            </a:r>
          </a:p>
          <a:p>
            <a:pPr indent="450215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- принципы помощи неимущим. Каждый исламский банк должен создать фонд, в который он сам и его клиенты перечисляют 2,5% исламского налога в пользу бедных  мусульман.</a:t>
            </a:r>
          </a:p>
        </p:txBody>
      </p:sp>
    </p:spTree>
    <p:extLst>
      <p:ext uri="{BB962C8B-B14F-4D97-AF65-F5344CB8AC3E}">
        <p14:creationId xmlns:p14="http://schemas.microsoft.com/office/powerpoint/2010/main" val="1359029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698" y="266596"/>
            <a:ext cx="88569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698" y="-5660"/>
            <a:ext cx="906430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финансовым инструментом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понимается любой контракт, из которого возникает финансовый актив для одного предприятия и финансовое обязательство долгового или долевого характера (т. е. связанный с участием в капитале) – для другого предприятия.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698" y="4752336"/>
            <a:ext cx="88569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90170" algn="l"/>
              </a:tabLs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ту или иную операцию можно было квалифицировать как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инструмент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необходимо наличие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 условий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90170" algn="l"/>
              </a:tabLs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 основе операции должны лежать финансовые активы и обязательства;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90170" algn="l"/>
              </a:tabLs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операция должна иметь форму договора (контракта).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698" y="2389687"/>
            <a:ext cx="8956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Купленные финансовые инструменты называются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финансовыми активами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проданные –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финансовыми обязательствами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 indent="450215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Финансовый актив – это товар, являющийся предметом отношений на финансовом рынке, обладающий определенной степенью ликвидности.</a:t>
            </a:r>
          </a:p>
        </p:txBody>
      </p:sp>
    </p:spTree>
    <p:extLst>
      <p:ext uri="{BB962C8B-B14F-4D97-AF65-F5344CB8AC3E}">
        <p14:creationId xmlns:p14="http://schemas.microsoft.com/office/powerpoint/2010/main" val="749478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841" y="908720"/>
            <a:ext cx="3312368" cy="17912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lvl="0" indent="11113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видам финансовых рынков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11113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Инструменты кредитного рынка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11113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Инструменты фондового рынка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11113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Инструменты валютного рынка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11113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Инструменты страхового рынка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11113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Рынок золота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071" y="2918480"/>
            <a:ext cx="327687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 сроку обращения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Краткосрочные ФИ (с периодом обращения до одного года)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Долгосрочные ФИ (с периодом обращения более одного года)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071" y="4511193"/>
            <a:ext cx="327513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характеру финансовых обязательств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Долевые ФИ, дающие право на остаточную долю в активах организации после вычета всех ее обязательств (акции,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инвестицион-ные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сертификаты и т. п.)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Долговые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 (облигации, векселя, чеки  и т. п.).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7272" y="884098"/>
            <a:ext cx="5030595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Font typeface="+mj-lt"/>
              <a:buAutoNum type="arabicPeriod" startAt="4"/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приоритетной значимости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Первичные ФИ (финансовые инструменты первого порядка): акции, облигации, чеки, векселя, факторинг, лизинг и т. п.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Вторичные ФИ (финансовые инструменты второго порядка) (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деривативы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производные ФИ): опционы, свопы, фьючерсные и форвардные контракты 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7272" y="2930199"/>
            <a:ext cx="49832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 гарантированности уровня доходности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 с фиксированным доходом (вклады, купонные облигации, привилегированные акции и т. д.)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 с неопределенным доходом (обыкновенные акции)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7272" y="4511193"/>
            <a:ext cx="49832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 уровню риска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Безрисковые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 (в основном государственные ценные бумаги)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 с низким уровнем риска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 с умеренным уровнем риска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 с высоким уровнем риска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 с очень высоким уровнем риска («спекулятивные»)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717" y="118534"/>
            <a:ext cx="8770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инструментов (ФИ) </a:t>
            </a:r>
          </a:p>
        </p:txBody>
      </p:sp>
    </p:spTree>
    <p:extLst>
      <p:ext uri="{BB962C8B-B14F-4D97-AF65-F5344CB8AC3E}">
        <p14:creationId xmlns:p14="http://schemas.microsoft.com/office/powerpoint/2010/main" val="2793464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Autofit/>
          </a:bodyPr>
          <a:lstStyle/>
          <a:p>
            <a:pPr indent="0" algn="ctr">
              <a:spcAft>
                <a:spcPts val="0"/>
              </a:spcAft>
              <a:buNone/>
              <a:tabLst>
                <a:tab pos="9017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</a:t>
            </a:r>
          </a:p>
          <a:p>
            <a:pPr indent="0" algn="ctr">
              <a:spcAft>
                <a:spcPts val="0"/>
              </a:spcAft>
              <a:buNone/>
              <a:tabLst>
                <a:tab pos="90170" algn="l"/>
              </a:tabLs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Ликвидность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возможность быстро обратить финансовый инструмент в денежные средства без потери его первоначальной стоимости. </a:t>
            </a:r>
          </a:p>
          <a:p>
            <a:pPr indent="0" algn="just">
              <a:spcAft>
                <a:spcPts val="0"/>
              </a:spcAft>
              <a:buNone/>
              <a:tabLst>
                <a:tab pos="9017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Риск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вероятность того, что инвестирование в рассматриваемый финансовый инструмент не позволит достичь желаемого уровня прибыли или принесет убытки его владельцу.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страновой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валютный, правовой, ценовой, рыночный, ликвидности, процентной ставки, информационный риск и др.).</a:t>
            </a:r>
          </a:p>
          <a:p>
            <a:pPr indent="0" algn="just">
              <a:spcAft>
                <a:spcPts val="0"/>
              </a:spcAft>
              <a:buNone/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Доходность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относительный показатель эффективности инвестирования в финансовый инструмент. Доходность, как правило, выражается в процентах от суммы инвестируемого капитала.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18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309" t="30313" r="26756" b="16532"/>
          <a:stretch/>
        </p:blipFill>
        <p:spPr>
          <a:xfrm>
            <a:off x="670106" y="1249465"/>
            <a:ext cx="8245492" cy="53645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2382" y="62362"/>
            <a:ext cx="8453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и доходность финансового инструмента являются величинами взаимозависимыми и прямо пропорциональными. </a:t>
            </a:r>
          </a:p>
        </p:txBody>
      </p:sp>
    </p:spTree>
    <p:extLst>
      <p:ext uri="{BB962C8B-B14F-4D97-AF65-F5344CB8AC3E}">
        <p14:creationId xmlns:p14="http://schemas.microsoft.com/office/powerpoint/2010/main" val="1502286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60648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финансового рынка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333550"/>
            <a:ext cx="3600400" cy="583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Общерыночные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78006" y="1349327"/>
            <a:ext cx="4038410" cy="583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9884" y="2944540"/>
            <a:ext cx="2763924" cy="6116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Коммерческая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5496" y="3902076"/>
            <a:ext cx="2763924" cy="6116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Ценообразую-щая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5496" y="4787852"/>
            <a:ext cx="2763924" cy="6116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Информацион-ная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079612" y="2263310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831" y="2494835"/>
            <a:ext cx="2629370" cy="547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00192" y="2515338"/>
            <a:ext cx="2691408" cy="547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спомогательные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60640" y="3601692"/>
            <a:ext cx="2845561" cy="6062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Перераспредели-тельную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883650" y="4406702"/>
            <a:ext cx="3199542" cy="9928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ценовых и финансовых рисков </a:t>
            </a:r>
          </a:p>
        </p:txBody>
      </p:sp>
      <p:sp>
        <p:nvSpPr>
          <p:cNvPr id="32" name="Овал 31"/>
          <p:cNvSpPr/>
          <p:nvPr/>
        </p:nvSpPr>
        <p:spPr>
          <a:xfrm>
            <a:off x="3158107" y="6237663"/>
            <a:ext cx="2884095" cy="6062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Централизации капитала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988799" y="5545906"/>
            <a:ext cx="3094393" cy="6062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Регулирующую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610154" y="2002510"/>
            <a:ext cx="864096" cy="374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47077" y="3661048"/>
            <a:ext cx="2644523" cy="30108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 приватизации;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 антикризисном управлении;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как инструмент реструктуризации экономики;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как инструмент стабилизации денежного обращения;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как инструмент антиинфляционной политики и др.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067944" y="3127335"/>
            <a:ext cx="756084" cy="428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273294" y="3209466"/>
            <a:ext cx="792088" cy="346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9904"/>
            <a:ext cx="8229600" cy="576064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 финансовых рынков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30" y="947664"/>
            <a:ext cx="2390514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Глобализация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83" y="1988840"/>
            <a:ext cx="2563409" cy="13392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Конвергенция мирового финансового рынка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03612"/>
            <a:ext cx="282201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Дезинтермедиация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35" y="4703784"/>
            <a:ext cx="267994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слияний и поглощений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070" y="5805264"/>
            <a:ext cx="2736304" cy="9299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инжиниринг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73574" y="735968"/>
            <a:ext cx="5990914" cy="12528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расширением международных финансовых потоков и взаимозависимостью национальных рынков и проявляется в стирании границ между странами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3574" y="2103910"/>
            <a:ext cx="5990914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постепенном стирании границ между его секторами. Это происходит за счет снятия законодательных  ограничений на операции финансовых посредников.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79676" y="3488940"/>
            <a:ext cx="5990914" cy="896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посредничества банков на рынке ссудных капиталов в пользу привлечения капитала на фондовом рынке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79676" y="4650136"/>
            <a:ext cx="5990914" cy="896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сделок по слиянию и поглощению финансовых институтов на мировом финансовом рынке за последние два десятилетия увеличились в десятки раз.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79676" y="5805264"/>
            <a:ext cx="6164324" cy="10527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(продажа) нескольких активов таким образом, чтобы сформировать «финансовый продукт», удовлетворяющий определенным условиям.</a:t>
            </a:r>
          </a:p>
        </p:txBody>
      </p:sp>
    </p:spTree>
    <p:extLst>
      <p:ext uri="{BB962C8B-B14F-4D97-AF65-F5344CB8AC3E}">
        <p14:creationId xmlns:p14="http://schemas.microsoft.com/office/powerpoint/2010/main" val="1057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9904"/>
            <a:ext cx="8229600" cy="576064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 финансовых рынков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607" y="937428"/>
            <a:ext cx="2563409" cy="9875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финансовая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регионализация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608" y="2420888"/>
            <a:ext cx="2563409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Моноцентризм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80" y="3473073"/>
            <a:ext cx="2822018" cy="9280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системы регулирования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035" y="4703784"/>
            <a:ext cx="267994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Секьюритизация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070" y="5805264"/>
            <a:ext cx="2736304" cy="9299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инжиниринг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8568" y="799639"/>
            <a:ext cx="5990914" cy="11890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к регионализации на международном финансовом рынке привела к тому, что роль мировых денег на этом рынке в настоящее время выполняют три мировые валюты: доллар, евро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2036" y="2420888"/>
            <a:ext cx="5990914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концентрации рынка, уменьшению количества бирж, финансовых институтов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79676" y="3397463"/>
            <a:ext cx="5990914" cy="12033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глобальные финансовые кризисы показали отсутствие действенной, эффективной системы регулирования этого рынка. Процесс глобализации только усилил его нестабильность и трудности регулирования.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79676" y="4650136"/>
            <a:ext cx="5990914" cy="896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необращаемых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рынке активов в обращаемые ценные бумаги.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79676" y="5805264"/>
            <a:ext cx="6164324" cy="10527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(продажа) нескольких активов таким образом, чтобы сформировать «финансовый продукт», удовлетворяющий определенным условиям.</a:t>
            </a:r>
          </a:p>
        </p:txBody>
      </p:sp>
    </p:spTree>
    <p:extLst>
      <p:ext uri="{BB962C8B-B14F-4D97-AF65-F5344CB8AC3E}">
        <p14:creationId xmlns:p14="http://schemas.microsoft.com/office/powerpoint/2010/main" val="159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238"/>
            <a:ext cx="8432998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563888" y="357301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51520" y="1772816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1520" y="292494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1520" y="414908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1520" y="558924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77281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881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Овал 2"/>
          <p:cNvSpPr/>
          <p:nvPr/>
        </p:nvSpPr>
        <p:spPr>
          <a:xfrm>
            <a:off x="1691680" y="260648"/>
            <a:ext cx="5760640" cy="113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финансового рынка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862336"/>
            <a:ext cx="374441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участники рынка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862336"/>
            <a:ext cx="3718148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посредники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77780" y="3810000"/>
            <a:ext cx="374441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регулирования финансового рынка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850" y="3806552"/>
            <a:ext cx="374441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сервисной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5065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участниками финансового рынка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покупатели и продавцы финансовых инструментов. Вне зависимости от специфики они присутствуют на каждом рынке, однако их название и функции могут существенно отличаться на различных видах и сегментах финансового рынка. </a:t>
            </a:r>
          </a:p>
        </p:txBody>
      </p:sp>
    </p:spTree>
    <p:extLst>
      <p:ext uri="{BB962C8B-B14F-4D97-AF65-F5344CB8AC3E}">
        <p14:creationId xmlns:p14="http://schemas.microsoft.com/office/powerpoint/2010/main" val="27477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61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79512" y="908720"/>
            <a:ext cx="4032448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рынок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3372" y="2564904"/>
            <a:ext cx="3528392" cy="1086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4430" y="939602"/>
            <a:ext cx="4032448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 рынок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6458" y="2596530"/>
            <a:ext cx="3528392" cy="1086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1344" y="3969060"/>
            <a:ext cx="4032448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рынок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91050" y="3969060"/>
            <a:ext cx="4032448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ценных бумаг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2980" y="5589240"/>
            <a:ext cx="3528392" cy="1086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1258" y="5589240"/>
            <a:ext cx="3528392" cy="1086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Страховщик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19672" y="2060848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300192" y="2060848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619672" y="5098926"/>
            <a:ext cx="1080120" cy="41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120594" y="5098926"/>
            <a:ext cx="1080120" cy="41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9904"/>
            <a:ext cx="8229600" cy="576064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участники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рынков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посредникам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относить организации, которые заключают на финансовом рынке сделки от имени, за счет и в интересах другого лица. К этой группе относятся не только классические посредники — брокерские организации, но и такие институты, как банки, инвестиционные фонды, пенсионные фонды, страховые компании, трастовые компании, кредитные союзы, прочие банковские и небанковские кредитные организации. Указанные организации принято называть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институтами коллективного инвестирования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496944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сервисной инфраструктуры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юридические лица, осуществляющие вспомогательные функции: организацию и обслуживание процесса обращения финансовых инструментов. Субъектами, обслуживающими финансовый рынок, являются биржи, депозитарные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расчетно-клиринговые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регистраторы, консалтинговые, аудиторские и информационно-аналитические агентства.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97152"/>
            <a:ext cx="835292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субъектам регулирования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 органы государственной власти, различные общественные организации и объединения.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421380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1179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субъектов сервисной инфраструктуры финансового рынка можно разделить на три группы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организации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выполняют свои функции на любом финансовом рынке или на всех сразу;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институты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осуществляют различные функции, связанные с обращением определенного (ограниченного) круга финансовых инструментов, на определенном финансовом рынке или его сегменте;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организации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осуществляют один вид деятельности, связанной с обращением определенного круга финансовых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2893142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763" y="335846"/>
            <a:ext cx="88098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субъектов регулирования различают: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государственное регулирование рынка;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регулирование со стороны профессиональных участников рынка ценных бумаг, или саморегулирование рынка;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общественное регулирование, или регулирование через общественное мнение.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регулирование включает в себя разработку нормативных актов, контроль за их исполнением и прочие функции регулирования, осуществляемые различными органами государственной власти.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Саморегулирование рынка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самими участниками рынка ценных бумаг посредством их участия в соответствующих некоммерческих организациях (СРО — саморегулируемые организации участников).</a:t>
            </a:r>
          </a:p>
        </p:txBody>
      </p:sp>
    </p:spTree>
    <p:extLst>
      <p:ext uri="{BB962C8B-B14F-4D97-AF65-F5344CB8AC3E}">
        <p14:creationId xmlns:p14="http://schemas.microsoft.com/office/powerpoint/2010/main" val="27569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27784" y="160421"/>
            <a:ext cx="6336705" cy="64890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мер, направленных на обеспечение устойчивости финансовых институтов и стабильности финансового рынка в целом, а также на ограничение рисков (валютных, кредитных, ликвидности и др.). Задачами финансового регулирования является создание равных конкурентных возможностей для всех участников рынка, защита интересов инвесторов и кредиторов, предотвращение мошенничества, недобросовестного поведения отдельных участников. В развитых странах функции финансового регулирования возложены на специальные государственные органы - так называемые финансовые регуляторы (например, Федеральное управление финансового надзора в Германии, Управление финансовых услуг в Великобритании и др.). Регулирование деятельности коммерческих банков в ряде стран, в том числе и в России, осуществляют центральные банки.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6674" y="2494546"/>
            <a:ext cx="2155086" cy="143851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Финансовое регулирование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663031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705852" y="676889"/>
            <a:ext cx="80426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Выделяют три его самостоятельных направления регулирования финансового рынка:</a:t>
            </a: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5537" y="2276872"/>
            <a:ext cx="8352928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пруденциаль­ный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надзор;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регулирование бизнес-поведения финансовых институтов;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обеспечение финансовой стабильности.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08548" y="681790"/>
            <a:ext cx="8726904" cy="543827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Пруденциальный</a:t>
            </a:r>
            <a:r>
              <a:rPr lang="ru-RU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 надзор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имеет своей целью не допустить излишне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рискованные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операции со стороны финансовых организаций. В условиях либерализации финансовых рынков он должен распространяться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только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на те организации, которые пользуются той или иной формой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государственного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страхования или гарантирования их деятельности. В эту категорию включаются прежде всего кредитные организации (в связи с их участием в системе страхования вкладов), а также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инвестиционные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и страховые компании, которые прямо или опосредованно имеют определенные гарантии государственных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404862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4379" y="2564904"/>
            <a:ext cx="1907341" cy="10828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Денежный рынок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376743"/>
            <a:ext cx="6470332" cy="6256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это рынок относительно краткосрочных опера­ций (не более одного года), на котором происходит перераспределение ликвидности, т. е. свободной денежной наличности. На нем совершают­ся сделки с активами в ликвидной форме, которые могут быть исполь­зованы в качестве средства платежа для погашения разнообразных обя­зательств. Самым ликвидным активом, как известно, являются деньги в форме банкнот и остатков на текущих (расчетных) и корреспондент­ских счетах коммерческих банков. Высокой ликвидностью обладают го­сударственные краткосрочные ценные бумаги, которые также могут ис­пользоваться для погашения обязательств их владельцев.</a:t>
            </a:r>
          </a:p>
        </p:txBody>
      </p:sp>
    </p:spTree>
    <p:extLst>
      <p:ext uri="{BB962C8B-B14F-4D97-AF65-F5344CB8AC3E}">
        <p14:creationId xmlns:p14="http://schemas.microsoft.com/office/powerpoint/2010/main" val="796578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89755" y="784130"/>
            <a:ext cx="8964489" cy="528973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Регулирование бизнес-поведения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на финансовом рынке направлено на защиту интересов потребителей финансовых услуг и инвесторов. Оно должно гарантировать предоставление потребителям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финансовых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услуг всей необходимой и правдивой информации и обеспечивать, чтобы финансовые компании в своей деятельности не пытались ввести своих клиентов в заблуждение и не дискриминировали бы их. В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сферу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бизнес-регулирования попадают все профессиональные участники финансовых операций, в том числе компании на рынке ценных бумаг, страховые компании и банковские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2163011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37147" y="980728"/>
            <a:ext cx="8269705" cy="35283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финансовой стабильности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создание механизмов управления системными рисками и предотвращения распространения кризисных явлений с одного сектора финансового рынка на другой.</a:t>
            </a:r>
          </a:p>
        </p:txBody>
      </p:sp>
    </p:spTree>
    <p:extLst>
      <p:ext uri="{BB962C8B-B14F-4D97-AF65-F5344CB8AC3E}">
        <p14:creationId xmlns:p14="http://schemas.microsoft.com/office/powerpoint/2010/main" val="2991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1" y="1340768"/>
            <a:ext cx="8964488" cy="5328592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	регламентации хозяйственной жизни, образующей свод правил, кодекс поведения хозяйствующих субъектов, определяющих их права и обязанности, меру взаимной ответственности, в том числе и введение определенных запретов, нацеленных на недопущение ущерба субъектам рынка;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	формирования организационно-экономических структур, обеспечивающих строгий контроль за соблюдением норм регламентации хозяйственного поведения субъектов рынка и обслуживающих хозяйственные отношения;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выработки социально-экономической политики, определения и результативного применения механизмов ее реализации.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1685" y="144380"/>
            <a:ext cx="7818748" cy="1018674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В целом содержание государственного регулирования состоит из:</a:t>
            </a:r>
          </a:p>
        </p:txBody>
      </p:sp>
    </p:spTree>
    <p:extLst>
      <p:ext uri="{BB962C8B-B14F-4D97-AF65-F5344CB8AC3E}">
        <p14:creationId xmlns:p14="http://schemas.microsoft.com/office/powerpoint/2010/main" val="360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2"/>
          <a:srcRect l="6905" r="8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46429" y="563478"/>
            <a:ext cx="8451141" cy="571901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Наиболее четко очерченным сегментом денежного рынка является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межбанковский рынок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(рынок межбанковских кредитов), который представляет собой совокупность отношений между банками по поводу взаимных краткосрочных ссуд. На нем происходит перераспределение коротких и сверхкоротких банковских ресурсов. В странах с развитой рыночной экономикой операции по покупке и продаже ресурсов на межбанковском рынке высоко стандартизированы и совершаются в режиме онлайн. Они отличаются очень короткими сроками - от нескольких часов до нескольких дней. </a:t>
            </a:r>
          </a:p>
        </p:txBody>
      </p:sp>
    </p:spTree>
    <p:extLst>
      <p:ext uri="{BB962C8B-B14F-4D97-AF65-F5344CB8AC3E}">
        <p14:creationId xmlns:p14="http://schemas.microsoft.com/office/powerpoint/2010/main" val="70786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0631" y="521368"/>
            <a:ext cx="8662737" cy="5815264"/>
          </a:xfrm>
          <a:prstGeom prst="round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рынке капиталов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происходит перераспределение свободных капиталов и их инвестирование в различные доходные финансовые активы. На этом рынке совершаются относительно долгосрочные операции, обеспечивающие формирование собственного (акционерного) капитала фирм и корпораций, привлечение инвестиций и перераспределение корпоративного контроля. Строгой границы между денежным рынком и рынком капиталов не существует: одни и те же инструменты могут обращаться как на денежном рынке, так и на рынке капиталов (например, облигации первоклассных эмитентов). Различие между этими секторами финансового рынка заключается в выполняемых ими функциях.</a:t>
            </a:r>
          </a:p>
        </p:txBody>
      </p:sp>
    </p:spTree>
    <p:extLst>
      <p:ext uri="{BB962C8B-B14F-4D97-AF65-F5344CB8AC3E}">
        <p14:creationId xmlns:p14="http://schemas.microsoft.com/office/powerpoint/2010/main" val="144028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79751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капиталов, так же, как и на денежном рынке, свободные капиталы и денежные средства могут перемещаться от их собственников к заемщикам как по каналам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финансирования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косвенного финансирования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прямом финансировании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перемещаются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их собственников к заемщикам без участия посредников. При этом выделяют два традиционных способа прямого финансирования: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 основе займов.</a:t>
            </a:r>
          </a:p>
        </p:txBody>
      </p:sp>
    </p:spTree>
    <p:extLst>
      <p:ext uri="{BB962C8B-B14F-4D97-AF65-F5344CB8AC3E}">
        <p14:creationId xmlns:p14="http://schemas.microsoft.com/office/powerpoint/2010/main" val="401843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6460"/>
            <a:ext cx="8784976" cy="6740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любое соглашение, по которому предприятие получает денежные средства для осуществления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обмен на предоставление права долевого участия в собственности на эту фирму. Документом, подтверждающим права инвестора на долю в собственности предприятия, является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займов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заключение любого соглашения, согласно которому предприятие получает денежные средства для осуществления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обмен на обязательство выплатить эти средства в будущем с оговоренным процентом. При этом никакого права на долю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предприятия кредитор не получает. Наиболее широко распространенными документами, подтверждающими предоставление займа предприятию, являются ценные бумаги, представляющие собой обязательства выплатить долг в течение определенного срока с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 числу которых относятся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облигации, векселя, коммерческие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37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1190686"/>
            <a:ext cx="8568952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косвенном финансировании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перемещающиеся от собственников к заемщикам, проходят через особые институты, которые на разных условиях привлекают свободные денежные средства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субъектов, а затем от своего имени размещают их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в разнообразные финансовые активы. Такие институты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финансовыми посредниками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их числу относятся: банки, инвестиционные фонды, а также страховые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4293960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5282</TotalTime>
  <Words>2861</Words>
  <Application>Microsoft Office PowerPoint</Application>
  <PresentationFormat>Экран (4:3)</PresentationFormat>
  <Paragraphs>225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42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Garamond</vt:lpstr>
      <vt:lpstr>Times New Roman</vt:lpstr>
      <vt:lpstr>Verdana</vt:lpstr>
      <vt:lpstr>Wingdings</vt:lpstr>
      <vt:lpstr>Wingdings 3</vt:lpstr>
      <vt:lpstr>Тема Office</vt:lpstr>
      <vt:lpstr>cdb2004123l</vt:lpstr>
      <vt:lpstr>1_cdb2004123l</vt:lpstr>
      <vt:lpstr>4_cdb2004123l</vt:lpstr>
      <vt:lpstr>Office Theme</vt:lpstr>
      <vt:lpstr>Лекция №1 «Введение в финансовый рынок»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Основными участниками финансового рынка являются покупатели и продавцы финансовых инструментов. Вне зависимости от специфики они присутствуют на каждом рынке, однако их название и функции могут существенно отличаться на различных видах и сегментах финансового рынка. </vt:lpstr>
      <vt:lpstr>Презентация PowerPoint</vt:lpstr>
      <vt:lpstr>К финансовым посредникам принято относить организации, которые заключают на финансовом рынке сделки от имени, за счет и в интересах другого лица. К этой группе относятся не только классические посредники — брокерские организации, но и такие институты, как банки, инвестиционные фонды, пенсионные фонды, страховые компании, трастовые компании, кредитные союзы, прочие банковские и небанковские кредитные организации. Указанные организации принято называть институтами коллективного инвестирования.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 И МУНИЦИАЛЬНЫЙ ФИНАНСОВЫЙ КОНТРОЛЬ</dc:title>
  <dc:creator>Тюня</dc:creator>
  <cp:lastModifiedBy>ASUS</cp:lastModifiedBy>
  <cp:revision>92</cp:revision>
  <cp:lastPrinted>2021-02-07T12:01:38Z</cp:lastPrinted>
  <dcterms:created xsi:type="dcterms:W3CDTF">2015-09-20T15:34:15Z</dcterms:created>
  <dcterms:modified xsi:type="dcterms:W3CDTF">2023-02-15T08:15:15Z</dcterms:modified>
</cp:coreProperties>
</file>